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1" r:id="rId5"/>
    <p:sldId id="268" r:id="rId6"/>
    <p:sldId id="269" r:id="rId7"/>
    <p:sldId id="270" r:id="rId8"/>
    <p:sldId id="271" r:id="rId9"/>
    <p:sldId id="259" r:id="rId10"/>
    <p:sldId id="272" r:id="rId11"/>
    <p:sldId id="274" r:id="rId12"/>
    <p:sldId id="273" r:id="rId13"/>
    <p:sldId id="279"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79" d="100"/>
          <a:sy n="79" d="100"/>
        </p:scale>
        <p:origin x="64"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77C9-D4E3-479D-A496-5D07E2288C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F4CC9D-16F3-4EA7-A9A2-B041D4321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FC4A60-D079-404D-AB5C-169BD821AF19}"/>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5" name="Footer Placeholder 4">
            <a:extLst>
              <a:ext uri="{FF2B5EF4-FFF2-40B4-BE49-F238E27FC236}">
                <a16:creationId xmlns:a16="http://schemas.microsoft.com/office/drawing/2014/main" id="{7D1F2184-84AB-40E2-9A8E-D083DECFC2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D9CE83-33FE-47E7-B893-48FDC43E9FBC}"/>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71805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5A8AD-481B-4213-875F-C66C7AD5BD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0975A3-73FE-4B21-8B78-3D0B03E8F0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E854ED-965B-4389-BA1B-029213EE556A}"/>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5" name="Footer Placeholder 4">
            <a:extLst>
              <a:ext uri="{FF2B5EF4-FFF2-40B4-BE49-F238E27FC236}">
                <a16:creationId xmlns:a16="http://schemas.microsoft.com/office/drawing/2014/main" id="{8014D551-26DB-4C64-8AFD-AB9B08CE73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4198EE-8EE8-4724-B9E4-1515F57AAB97}"/>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263708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F86708-FC27-42CD-8819-F0779406EB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BB8839-676C-4553-8CD9-97FDE8F04DF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63F75F-1B40-44A1-A2EE-B0A7392E3015}"/>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5" name="Footer Placeholder 4">
            <a:extLst>
              <a:ext uri="{FF2B5EF4-FFF2-40B4-BE49-F238E27FC236}">
                <a16:creationId xmlns:a16="http://schemas.microsoft.com/office/drawing/2014/main" id="{E201B3CE-F415-4BDF-8FD4-DD601FDFCF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A4D025-CAEF-4256-B672-DB9EFC1A262D}"/>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424149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6BC9-7CFA-422C-A6EE-162A159076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4DE2D1-9E34-4507-9E6C-A433010B1B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AB4C0F-CB3F-4213-B487-FC192F082C6E}"/>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5" name="Footer Placeholder 4">
            <a:extLst>
              <a:ext uri="{FF2B5EF4-FFF2-40B4-BE49-F238E27FC236}">
                <a16:creationId xmlns:a16="http://schemas.microsoft.com/office/drawing/2014/main" id="{46F0A06F-4894-48DF-91FD-25EADBB09F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A2FE31-197C-468F-BF3C-314A744D9851}"/>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4041291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F113-6A6E-4440-984F-846781DCC0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F935AA-701C-44DF-B1D2-7CF8DF92C4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24844A-97EC-45BF-8AA8-DDB40DA95322}"/>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5" name="Footer Placeholder 4">
            <a:extLst>
              <a:ext uri="{FF2B5EF4-FFF2-40B4-BE49-F238E27FC236}">
                <a16:creationId xmlns:a16="http://schemas.microsoft.com/office/drawing/2014/main" id="{60DFE716-5F2A-44DA-9906-1D18F69412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5D7E3F-24BB-4CA2-B971-1C1B4E858BE4}"/>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2947052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41F9-2B37-4FDB-A5DE-F3C8EBF624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001E70-91ED-450D-B410-9D44373384E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AB0F56C-6847-4924-B7A0-8CB4E553E6D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B07A2CC-D4AF-4506-93BD-6005FE453587}"/>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6" name="Footer Placeholder 5">
            <a:extLst>
              <a:ext uri="{FF2B5EF4-FFF2-40B4-BE49-F238E27FC236}">
                <a16:creationId xmlns:a16="http://schemas.microsoft.com/office/drawing/2014/main" id="{848F1ADD-3679-41A4-A074-583862910A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336462-947D-42D5-9928-A496D574F0FD}"/>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2501611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6B5C1-8893-4ECD-BC12-231F116B42C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75A25A-B715-4F9A-A46E-DA25F32DC2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CC9497-6953-40B6-AF0F-EA5B7106D8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6CC8F3-D06F-4FC5-825D-44B3C53910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C22BC52-5E8C-482C-85CB-EEFCCCE68D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CCABA1C-6A25-4D75-AE6A-7B2ECC6445E5}"/>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8" name="Footer Placeholder 7">
            <a:extLst>
              <a:ext uri="{FF2B5EF4-FFF2-40B4-BE49-F238E27FC236}">
                <a16:creationId xmlns:a16="http://schemas.microsoft.com/office/drawing/2014/main" id="{A4A8E860-C01E-402C-A254-12AFC5A529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C90E7E-598A-44DF-89F1-F5A70E7C7419}"/>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129482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B1F8-0D4E-4B20-BAAA-590B411935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BB6B33-D46B-4566-ADFC-E06F74EDE664}"/>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4" name="Footer Placeholder 3">
            <a:extLst>
              <a:ext uri="{FF2B5EF4-FFF2-40B4-BE49-F238E27FC236}">
                <a16:creationId xmlns:a16="http://schemas.microsoft.com/office/drawing/2014/main" id="{484ED4CC-EA7E-4D4E-903A-5F016D42B9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F8F114-16E8-49FE-B02F-707E210DBA28}"/>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2670387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56B1C-C57A-4BCD-84B8-277945278F6C}"/>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3" name="Footer Placeholder 2">
            <a:extLst>
              <a:ext uri="{FF2B5EF4-FFF2-40B4-BE49-F238E27FC236}">
                <a16:creationId xmlns:a16="http://schemas.microsoft.com/office/drawing/2014/main" id="{7C3F8166-72D0-43A8-A564-5AC69B080B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791CAA-3814-4831-8955-780CE1DB2FE0}"/>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3938054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6C33-80E7-48F5-B43A-F3847DEDFC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34A3D47-F012-45C7-818F-C8889714C1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B33525A-9C54-4DA2-8781-F02F3F96A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4C3A9B-D02D-4B68-A844-CC75F3420BA1}"/>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6" name="Footer Placeholder 5">
            <a:extLst>
              <a:ext uri="{FF2B5EF4-FFF2-40B4-BE49-F238E27FC236}">
                <a16:creationId xmlns:a16="http://schemas.microsoft.com/office/drawing/2014/main" id="{6A23A182-370E-40B6-9185-550973E375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235AEA-47AF-40FA-B056-A8E1EB3C0150}"/>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128189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EF7B-BCC4-497B-A84D-E48D6B208C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AE74C1-ABE8-4871-82A5-302B77C150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B864C3-1E9B-4379-B667-298788C67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03CD98-0D9F-4AF1-A05A-DDF8FC1511E3}"/>
              </a:ext>
            </a:extLst>
          </p:cNvPr>
          <p:cNvSpPr>
            <a:spLocks noGrp="1"/>
          </p:cNvSpPr>
          <p:nvPr>
            <p:ph type="dt" sz="half" idx="10"/>
          </p:nvPr>
        </p:nvSpPr>
        <p:spPr/>
        <p:txBody>
          <a:bodyPr/>
          <a:lstStyle/>
          <a:p>
            <a:fld id="{BEB565BA-5D1D-44E2-A51C-366F35B24DB3}" type="datetimeFigureOut">
              <a:rPr lang="en-IN" smtClean="0"/>
              <a:t>18-12-2017</a:t>
            </a:fld>
            <a:endParaRPr lang="en-IN"/>
          </a:p>
        </p:txBody>
      </p:sp>
      <p:sp>
        <p:nvSpPr>
          <p:cNvPr id="6" name="Footer Placeholder 5">
            <a:extLst>
              <a:ext uri="{FF2B5EF4-FFF2-40B4-BE49-F238E27FC236}">
                <a16:creationId xmlns:a16="http://schemas.microsoft.com/office/drawing/2014/main" id="{5F0A58BF-C39C-4E50-919A-0881B2AB8C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098D72-A48A-4E56-9D14-4ABD7AAECC96}"/>
              </a:ext>
            </a:extLst>
          </p:cNvPr>
          <p:cNvSpPr>
            <a:spLocks noGrp="1"/>
          </p:cNvSpPr>
          <p:nvPr>
            <p:ph type="sldNum" sz="quarter" idx="12"/>
          </p:nvPr>
        </p:nvSpPr>
        <p:spPr/>
        <p:txBody>
          <a:bodyPr/>
          <a:lstStyle/>
          <a:p>
            <a:fld id="{01C21C07-6931-4450-9479-D8315FBAB627}" type="slidenum">
              <a:rPr lang="en-IN" smtClean="0"/>
              <a:t>‹#›</a:t>
            </a:fld>
            <a:endParaRPr lang="en-IN"/>
          </a:p>
        </p:txBody>
      </p:sp>
    </p:spTree>
    <p:extLst>
      <p:ext uri="{BB962C8B-B14F-4D97-AF65-F5344CB8AC3E}">
        <p14:creationId xmlns:p14="http://schemas.microsoft.com/office/powerpoint/2010/main" val="656298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8C838-53E7-4733-8B00-E823C3302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549A4B-4F1C-4608-AD32-F577C63B64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466038-63E2-4BD9-8F08-58B074E7C3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565BA-5D1D-44E2-A51C-366F35B24DB3}" type="datetimeFigureOut">
              <a:rPr lang="en-IN" smtClean="0"/>
              <a:t>18-12-2017</a:t>
            </a:fld>
            <a:endParaRPr lang="en-IN"/>
          </a:p>
        </p:txBody>
      </p:sp>
      <p:sp>
        <p:nvSpPr>
          <p:cNvPr id="5" name="Footer Placeholder 4">
            <a:extLst>
              <a:ext uri="{FF2B5EF4-FFF2-40B4-BE49-F238E27FC236}">
                <a16:creationId xmlns:a16="http://schemas.microsoft.com/office/drawing/2014/main" id="{0C03116B-DAAB-482E-8931-29BD0AF43A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A52A6CD-28A9-4A7C-AED0-37B10FB2C1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21C07-6931-4450-9479-D8315FBAB627}" type="slidenum">
              <a:rPr lang="en-IN" smtClean="0"/>
              <a:t>‹#›</a:t>
            </a:fld>
            <a:endParaRPr lang="en-IN"/>
          </a:p>
        </p:txBody>
      </p:sp>
    </p:spTree>
    <p:extLst>
      <p:ext uri="{BB962C8B-B14F-4D97-AF65-F5344CB8AC3E}">
        <p14:creationId xmlns:p14="http://schemas.microsoft.com/office/powerpoint/2010/main" val="1020083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FA4B-061B-407E-8DAF-1423F1123EF1}"/>
              </a:ext>
            </a:extLst>
          </p:cNvPr>
          <p:cNvSpPr>
            <a:spLocks noGrp="1"/>
          </p:cNvSpPr>
          <p:nvPr>
            <p:ph type="ctrTitle"/>
          </p:nvPr>
        </p:nvSpPr>
        <p:spPr>
          <a:xfrm>
            <a:off x="1524000" y="462487"/>
            <a:ext cx="9144000" cy="2387600"/>
          </a:xfrm>
        </p:spPr>
        <p:txBody>
          <a:bodyPr>
            <a:normAutofit/>
          </a:bodyPr>
          <a:lstStyle/>
          <a:p>
            <a:r>
              <a:rPr lang="en-IN" sz="4400" b="1" dirty="0">
                <a:solidFill>
                  <a:schemeClr val="accent1"/>
                </a:solidFill>
              </a:rPr>
              <a:t>NewGen Navigation : Alerting System using Vehicle to Vehicle Communication</a:t>
            </a:r>
          </a:p>
        </p:txBody>
      </p:sp>
      <p:sp>
        <p:nvSpPr>
          <p:cNvPr id="3" name="Subtitle 2">
            <a:extLst>
              <a:ext uri="{FF2B5EF4-FFF2-40B4-BE49-F238E27FC236}">
                <a16:creationId xmlns:a16="http://schemas.microsoft.com/office/drawing/2014/main" id="{A0E28289-1C81-47AC-81C3-4EDFE368CD30}"/>
              </a:ext>
            </a:extLst>
          </p:cNvPr>
          <p:cNvSpPr>
            <a:spLocks noGrp="1"/>
          </p:cNvSpPr>
          <p:nvPr>
            <p:ph type="subTitle" idx="1"/>
          </p:nvPr>
        </p:nvSpPr>
        <p:spPr/>
        <p:txBody>
          <a:bodyPr/>
          <a:lstStyle/>
          <a:p>
            <a:endParaRPr lang="en-IN" dirty="0"/>
          </a:p>
          <a:p>
            <a:r>
              <a:rPr lang="en-IN" dirty="0"/>
              <a:t>Presented by </a:t>
            </a:r>
          </a:p>
          <a:p>
            <a:r>
              <a:rPr lang="en-IN" dirty="0"/>
              <a:t>Manoj Kumar Gopala, Shruti Gopinath, Sramana Dan</a:t>
            </a:r>
          </a:p>
        </p:txBody>
      </p:sp>
    </p:spTree>
    <p:extLst>
      <p:ext uri="{BB962C8B-B14F-4D97-AF65-F5344CB8AC3E}">
        <p14:creationId xmlns:p14="http://schemas.microsoft.com/office/powerpoint/2010/main" val="223019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EA4F-2B0E-42E7-A33F-18EB48A3C216}"/>
              </a:ext>
            </a:extLst>
          </p:cNvPr>
          <p:cNvSpPr>
            <a:spLocks noGrp="1"/>
          </p:cNvSpPr>
          <p:nvPr>
            <p:ph type="title"/>
          </p:nvPr>
        </p:nvSpPr>
        <p:spPr>
          <a:xfrm>
            <a:off x="2810670" y="383980"/>
            <a:ext cx="6339435" cy="435986"/>
          </a:xfrm>
        </p:spPr>
        <p:txBody>
          <a:bodyPr>
            <a:normAutofit fontScale="90000"/>
          </a:bodyPr>
          <a:lstStyle/>
          <a:p>
            <a:pPr algn="ctr"/>
            <a:r>
              <a:rPr lang="en-IN" b="1" dirty="0">
                <a:solidFill>
                  <a:schemeClr val="accent1"/>
                </a:solidFill>
              </a:rPr>
              <a:t>Results: Signboard Detection</a:t>
            </a:r>
          </a:p>
        </p:txBody>
      </p:sp>
      <p:sp>
        <p:nvSpPr>
          <p:cNvPr id="3" name="Content Placeholder 2">
            <a:extLst>
              <a:ext uri="{FF2B5EF4-FFF2-40B4-BE49-F238E27FC236}">
                <a16:creationId xmlns:a16="http://schemas.microsoft.com/office/drawing/2014/main" id="{59F22D5C-0281-483A-9FCB-EBF8F99792E6}"/>
              </a:ext>
            </a:extLst>
          </p:cNvPr>
          <p:cNvSpPr>
            <a:spLocks noGrp="1"/>
          </p:cNvSpPr>
          <p:nvPr>
            <p:ph idx="1"/>
          </p:nvPr>
        </p:nvSpPr>
        <p:spPr>
          <a:xfrm>
            <a:off x="791852" y="1027689"/>
            <a:ext cx="10561948" cy="1715512"/>
          </a:xfrm>
        </p:spPr>
        <p:txBody>
          <a:bodyPr/>
          <a:lstStyle/>
          <a:p>
            <a:r>
              <a:rPr lang="en-IN" sz="2400" dirty="0"/>
              <a:t>We tested our system on 10 videos, out of which sign boards were successfully detected for 9 of them. This gives us an accuracy of 90%. We observed that the detection is inaccurate when video is captured in low light. The system maps the location of these sign boards.</a:t>
            </a:r>
          </a:p>
          <a:p>
            <a:pPr marL="0" indent="0">
              <a:buNone/>
            </a:pPr>
            <a:endParaRPr lang="en-IN" dirty="0"/>
          </a:p>
          <a:p>
            <a:pPr marL="0" indent="0">
              <a:buNone/>
            </a:pPr>
            <a:endParaRPr lang="en-IN" dirty="0"/>
          </a:p>
        </p:txBody>
      </p:sp>
      <p:pic>
        <p:nvPicPr>
          <p:cNvPr id="11" name="Picture 10">
            <a:extLst>
              <a:ext uri="{FF2B5EF4-FFF2-40B4-BE49-F238E27FC236}">
                <a16:creationId xmlns:a16="http://schemas.microsoft.com/office/drawing/2014/main" id="{2280AA3D-854D-4C1A-BE3C-2720B4A63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07" y="3188262"/>
            <a:ext cx="3594539" cy="2988701"/>
          </a:xfrm>
          <a:prstGeom prst="rect">
            <a:avLst/>
          </a:prstGeom>
        </p:spPr>
      </p:pic>
      <p:pic>
        <p:nvPicPr>
          <p:cNvPr id="13" name="Picture 12">
            <a:extLst>
              <a:ext uri="{FF2B5EF4-FFF2-40B4-BE49-F238E27FC236}">
                <a16:creationId xmlns:a16="http://schemas.microsoft.com/office/drawing/2014/main" id="{5E7ED07F-2619-4C4B-A2E9-D634219AB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568" y="3188262"/>
            <a:ext cx="3699640" cy="2988701"/>
          </a:xfrm>
          <a:prstGeom prst="rect">
            <a:avLst/>
          </a:prstGeom>
        </p:spPr>
      </p:pic>
      <p:pic>
        <p:nvPicPr>
          <p:cNvPr id="15" name="Picture 14">
            <a:extLst>
              <a:ext uri="{FF2B5EF4-FFF2-40B4-BE49-F238E27FC236}">
                <a16:creationId xmlns:a16="http://schemas.microsoft.com/office/drawing/2014/main" id="{E4E8C33D-5E09-418A-B6E0-EC805E637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5152" y="3188262"/>
            <a:ext cx="3852757" cy="2936276"/>
          </a:xfrm>
          <a:prstGeom prst="rect">
            <a:avLst/>
          </a:prstGeom>
        </p:spPr>
      </p:pic>
    </p:spTree>
    <p:extLst>
      <p:ext uri="{BB962C8B-B14F-4D97-AF65-F5344CB8AC3E}">
        <p14:creationId xmlns:p14="http://schemas.microsoft.com/office/powerpoint/2010/main" val="2939640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946D-D8D6-4BA9-8DD0-1E2F73F4FD19}"/>
              </a:ext>
            </a:extLst>
          </p:cNvPr>
          <p:cNvSpPr>
            <a:spLocks noGrp="1"/>
          </p:cNvSpPr>
          <p:nvPr>
            <p:ph type="title"/>
          </p:nvPr>
        </p:nvSpPr>
        <p:spPr>
          <a:xfrm>
            <a:off x="2734304" y="322975"/>
            <a:ext cx="7076090" cy="738461"/>
          </a:xfrm>
        </p:spPr>
        <p:txBody>
          <a:bodyPr>
            <a:noAutofit/>
          </a:bodyPr>
          <a:lstStyle/>
          <a:p>
            <a:r>
              <a:rPr lang="en-IN" sz="4000" b="1" dirty="0">
                <a:solidFill>
                  <a:schemeClr val="accent1"/>
                </a:solidFill>
              </a:rPr>
              <a:t>Results: Number plate detection</a:t>
            </a:r>
          </a:p>
        </p:txBody>
      </p:sp>
      <p:sp>
        <p:nvSpPr>
          <p:cNvPr id="3" name="Content Placeholder 2">
            <a:extLst>
              <a:ext uri="{FF2B5EF4-FFF2-40B4-BE49-F238E27FC236}">
                <a16:creationId xmlns:a16="http://schemas.microsoft.com/office/drawing/2014/main" id="{F3B8F2EE-381B-4126-96DA-BBA14EBD463F}"/>
              </a:ext>
            </a:extLst>
          </p:cNvPr>
          <p:cNvSpPr>
            <a:spLocks noGrp="1"/>
          </p:cNvSpPr>
          <p:nvPr>
            <p:ph idx="1"/>
          </p:nvPr>
        </p:nvSpPr>
        <p:spPr>
          <a:xfrm>
            <a:off x="766210" y="1272675"/>
            <a:ext cx="10682234" cy="938590"/>
          </a:xfrm>
        </p:spPr>
        <p:txBody>
          <a:bodyPr/>
          <a:lstStyle/>
          <a:p>
            <a:r>
              <a:rPr lang="en-IN" sz="2000" dirty="0"/>
              <a:t>We tested our system on 10 videos, the system could read number plates for 8 of them, giving us an accuracy of 80%. We observed that the detection is inaccurate when video is captured in low light. The system maps the location of the particular vehicle.</a:t>
            </a:r>
          </a:p>
          <a:p>
            <a:endParaRPr lang="en-IN" dirty="0"/>
          </a:p>
        </p:txBody>
      </p:sp>
      <p:pic>
        <p:nvPicPr>
          <p:cNvPr id="5" name="Picture 4">
            <a:extLst>
              <a:ext uri="{FF2B5EF4-FFF2-40B4-BE49-F238E27FC236}">
                <a16:creationId xmlns:a16="http://schemas.microsoft.com/office/drawing/2014/main" id="{EC8D5A58-6CC9-4A8D-BF60-5C7D5F6D8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05" y="2207646"/>
            <a:ext cx="3555742" cy="2259724"/>
          </a:xfrm>
          <a:prstGeom prst="rect">
            <a:avLst/>
          </a:prstGeom>
        </p:spPr>
      </p:pic>
      <p:pic>
        <p:nvPicPr>
          <p:cNvPr id="7" name="Picture 6">
            <a:extLst>
              <a:ext uri="{FF2B5EF4-FFF2-40B4-BE49-F238E27FC236}">
                <a16:creationId xmlns:a16="http://schemas.microsoft.com/office/drawing/2014/main" id="{78C4F2D9-3146-43F7-9A87-3A629B37F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478" y="2207646"/>
            <a:ext cx="3555742" cy="2259724"/>
          </a:xfrm>
          <a:prstGeom prst="rect">
            <a:avLst/>
          </a:prstGeom>
        </p:spPr>
      </p:pic>
      <p:pic>
        <p:nvPicPr>
          <p:cNvPr id="11" name="Picture 10">
            <a:extLst>
              <a:ext uri="{FF2B5EF4-FFF2-40B4-BE49-F238E27FC236}">
                <a16:creationId xmlns:a16="http://schemas.microsoft.com/office/drawing/2014/main" id="{9CF08511-229D-4666-91AF-65109A793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749" y="2207645"/>
            <a:ext cx="3515338" cy="2259725"/>
          </a:xfrm>
          <a:prstGeom prst="rect">
            <a:avLst/>
          </a:prstGeom>
        </p:spPr>
      </p:pic>
      <p:pic>
        <p:nvPicPr>
          <p:cNvPr id="13" name="Picture 12">
            <a:extLst>
              <a:ext uri="{FF2B5EF4-FFF2-40B4-BE49-F238E27FC236}">
                <a16:creationId xmlns:a16="http://schemas.microsoft.com/office/drawing/2014/main" id="{98143C58-3F99-43BC-95AF-C7352F708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3931" y="4503682"/>
            <a:ext cx="3702606" cy="2354318"/>
          </a:xfrm>
          <a:prstGeom prst="rect">
            <a:avLst/>
          </a:prstGeom>
        </p:spPr>
      </p:pic>
      <p:pic>
        <p:nvPicPr>
          <p:cNvPr id="15" name="Picture 14">
            <a:extLst>
              <a:ext uri="{FF2B5EF4-FFF2-40B4-BE49-F238E27FC236}">
                <a16:creationId xmlns:a16="http://schemas.microsoft.com/office/drawing/2014/main" id="{7CB62E8A-ABE6-4DC7-B107-5B34096D22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1862" y="4499824"/>
            <a:ext cx="3681041" cy="2354318"/>
          </a:xfrm>
          <a:prstGeom prst="rect">
            <a:avLst/>
          </a:prstGeom>
        </p:spPr>
      </p:pic>
    </p:spTree>
    <p:extLst>
      <p:ext uri="{BB962C8B-B14F-4D97-AF65-F5344CB8AC3E}">
        <p14:creationId xmlns:p14="http://schemas.microsoft.com/office/powerpoint/2010/main" val="2176251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EA4F-2B0E-42E7-A33F-18EB48A3C216}"/>
              </a:ext>
            </a:extLst>
          </p:cNvPr>
          <p:cNvSpPr>
            <a:spLocks noGrp="1"/>
          </p:cNvSpPr>
          <p:nvPr>
            <p:ph type="title"/>
          </p:nvPr>
        </p:nvSpPr>
        <p:spPr/>
        <p:txBody>
          <a:bodyPr/>
          <a:lstStyle/>
          <a:p>
            <a:pPr algn="ctr"/>
            <a:r>
              <a:rPr lang="en-IN" b="1" dirty="0">
                <a:solidFill>
                  <a:schemeClr val="accent1"/>
                </a:solidFill>
              </a:rPr>
              <a:t>Future work and Conclusion</a:t>
            </a:r>
          </a:p>
        </p:txBody>
      </p:sp>
      <p:sp>
        <p:nvSpPr>
          <p:cNvPr id="3" name="Content Placeholder 2">
            <a:extLst>
              <a:ext uri="{FF2B5EF4-FFF2-40B4-BE49-F238E27FC236}">
                <a16:creationId xmlns:a16="http://schemas.microsoft.com/office/drawing/2014/main" id="{59F22D5C-0281-483A-9FCB-EBF8F99792E6}"/>
              </a:ext>
            </a:extLst>
          </p:cNvPr>
          <p:cNvSpPr>
            <a:spLocks noGrp="1"/>
          </p:cNvSpPr>
          <p:nvPr>
            <p:ph idx="1"/>
          </p:nvPr>
        </p:nvSpPr>
        <p:spPr/>
        <p:txBody>
          <a:bodyPr>
            <a:normAutofit fontScale="92500" lnSpcReduction="20000"/>
          </a:bodyPr>
          <a:lstStyle/>
          <a:p>
            <a:pPr algn="just"/>
            <a:r>
              <a:rPr lang="en-IN" dirty="0"/>
              <a:t>This project incorporates the various navigation situations into an alerting system designed and implemented on MATLAB. It alerts drivers about hazard signs, hit-and-run accident situations and roadblocks due to natural disasters and ongoing construction.</a:t>
            </a:r>
          </a:p>
          <a:p>
            <a:pPr algn="just"/>
            <a:r>
              <a:rPr lang="en-IN" dirty="0"/>
              <a:t>The full potential of this work will be realized if the coordinates of the hazardous zone can be communicated to other vehicles on the road via Vehicle to vehicle communication and to the collector stations which can upload to cloud database.</a:t>
            </a:r>
          </a:p>
          <a:p>
            <a:pPr algn="just"/>
            <a:r>
              <a:rPr lang="en-IN" dirty="0"/>
              <a:t>From the cloud it can be sent to all collector stations which can communicate this information with all the vehicles which pass by the collector station so that they will be aware of the real time situations on their route. The real time updates can be provided without the need of internet availability.</a:t>
            </a:r>
          </a:p>
        </p:txBody>
      </p:sp>
    </p:spTree>
    <p:extLst>
      <p:ext uri="{BB962C8B-B14F-4D97-AF65-F5344CB8AC3E}">
        <p14:creationId xmlns:p14="http://schemas.microsoft.com/office/powerpoint/2010/main" val="56303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C18E06-98A0-47D3-88F7-74C9B19C4971}"/>
              </a:ext>
            </a:extLst>
          </p:cNvPr>
          <p:cNvPicPr>
            <a:picLocks noGrp="1" noChangeAspect="1"/>
          </p:cNvPicPr>
          <p:nvPr>
            <p:ph idx="1"/>
          </p:nvPr>
        </p:nvPicPr>
        <p:blipFill>
          <a:blip r:embed="rId2"/>
          <a:stretch>
            <a:fillRect/>
          </a:stretch>
        </p:blipFill>
        <p:spPr>
          <a:xfrm>
            <a:off x="566738" y="944201"/>
            <a:ext cx="4891415" cy="2103799"/>
          </a:xfrm>
          <a:prstGeom prst="rect">
            <a:avLst/>
          </a:prstGeom>
        </p:spPr>
      </p:pic>
      <p:pic>
        <p:nvPicPr>
          <p:cNvPr id="6" name="Picture 5">
            <a:extLst>
              <a:ext uri="{FF2B5EF4-FFF2-40B4-BE49-F238E27FC236}">
                <a16:creationId xmlns:a16="http://schemas.microsoft.com/office/drawing/2014/main" id="{B0831B25-0CE6-43E1-A8A4-BE52E1626957}"/>
              </a:ext>
            </a:extLst>
          </p:cNvPr>
          <p:cNvPicPr>
            <a:picLocks noChangeAspect="1"/>
          </p:cNvPicPr>
          <p:nvPr/>
        </p:nvPicPr>
        <p:blipFill>
          <a:blip r:embed="rId3"/>
          <a:stretch>
            <a:fillRect/>
          </a:stretch>
        </p:blipFill>
        <p:spPr>
          <a:xfrm>
            <a:off x="6327228" y="611195"/>
            <a:ext cx="5864772" cy="2769810"/>
          </a:xfrm>
          <a:prstGeom prst="rect">
            <a:avLst/>
          </a:prstGeom>
        </p:spPr>
      </p:pic>
      <p:pic>
        <p:nvPicPr>
          <p:cNvPr id="7" name="Picture 6">
            <a:extLst>
              <a:ext uri="{FF2B5EF4-FFF2-40B4-BE49-F238E27FC236}">
                <a16:creationId xmlns:a16="http://schemas.microsoft.com/office/drawing/2014/main" id="{E67B0B84-8CFE-4751-A2FE-A524DF4B953E}"/>
              </a:ext>
            </a:extLst>
          </p:cNvPr>
          <p:cNvPicPr>
            <a:picLocks noChangeAspect="1"/>
          </p:cNvPicPr>
          <p:nvPr/>
        </p:nvPicPr>
        <p:blipFill>
          <a:blip r:embed="rId4"/>
          <a:stretch>
            <a:fillRect/>
          </a:stretch>
        </p:blipFill>
        <p:spPr>
          <a:xfrm>
            <a:off x="430924" y="3429000"/>
            <a:ext cx="5458153" cy="3014777"/>
          </a:xfrm>
          <a:prstGeom prst="rect">
            <a:avLst/>
          </a:prstGeom>
        </p:spPr>
      </p:pic>
      <p:pic>
        <p:nvPicPr>
          <p:cNvPr id="8" name="Picture 7">
            <a:extLst>
              <a:ext uri="{FF2B5EF4-FFF2-40B4-BE49-F238E27FC236}">
                <a16:creationId xmlns:a16="http://schemas.microsoft.com/office/drawing/2014/main" id="{BD8DE726-2C64-4D4E-A543-3B2FDA80FEBC}"/>
              </a:ext>
            </a:extLst>
          </p:cNvPr>
          <p:cNvPicPr>
            <a:picLocks noChangeAspect="1"/>
          </p:cNvPicPr>
          <p:nvPr/>
        </p:nvPicPr>
        <p:blipFill>
          <a:blip r:embed="rId5"/>
          <a:stretch>
            <a:fillRect/>
          </a:stretch>
        </p:blipFill>
        <p:spPr>
          <a:xfrm>
            <a:off x="6925004" y="3579619"/>
            <a:ext cx="4429453" cy="2864158"/>
          </a:xfrm>
          <a:prstGeom prst="rect">
            <a:avLst/>
          </a:prstGeom>
        </p:spPr>
      </p:pic>
    </p:spTree>
    <p:extLst>
      <p:ext uri="{BB962C8B-B14F-4D97-AF65-F5344CB8AC3E}">
        <p14:creationId xmlns:p14="http://schemas.microsoft.com/office/powerpoint/2010/main" val="1284314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0771DA-9650-4D7E-9EF9-A660AC81308D}"/>
              </a:ext>
            </a:extLst>
          </p:cNvPr>
          <p:cNvSpPr>
            <a:spLocks noGrp="1"/>
          </p:cNvSpPr>
          <p:nvPr>
            <p:ph idx="1"/>
          </p:nvPr>
        </p:nvSpPr>
        <p:spPr>
          <a:xfrm>
            <a:off x="828774" y="2573518"/>
            <a:ext cx="10515600" cy="2224726"/>
          </a:xfrm>
        </p:spPr>
        <p:txBody>
          <a:bodyPr>
            <a:normAutofit/>
          </a:bodyPr>
          <a:lstStyle/>
          <a:p>
            <a:pPr marL="0" indent="0" algn="ctr">
              <a:buNone/>
            </a:pPr>
            <a:r>
              <a:rPr lang="en-US" sz="8800" b="1" dirty="0">
                <a:solidFill>
                  <a:schemeClr val="accent1"/>
                </a:solidFill>
              </a:rPr>
              <a:t>THANK YOU</a:t>
            </a:r>
          </a:p>
        </p:txBody>
      </p:sp>
    </p:spTree>
    <p:extLst>
      <p:ext uri="{BB962C8B-B14F-4D97-AF65-F5344CB8AC3E}">
        <p14:creationId xmlns:p14="http://schemas.microsoft.com/office/powerpoint/2010/main" val="236809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100C-0323-4E00-9D0C-545152CD2AC0}"/>
              </a:ext>
            </a:extLst>
          </p:cNvPr>
          <p:cNvSpPr>
            <a:spLocks noGrp="1"/>
          </p:cNvSpPr>
          <p:nvPr>
            <p:ph type="title"/>
          </p:nvPr>
        </p:nvSpPr>
        <p:spPr/>
        <p:txBody>
          <a:bodyPr/>
          <a:lstStyle/>
          <a:p>
            <a:r>
              <a:rPr lang="en-IN" b="1" dirty="0">
                <a:solidFill>
                  <a:schemeClr val="accent1"/>
                </a:solidFill>
              </a:rPr>
              <a:t>Contents</a:t>
            </a:r>
          </a:p>
        </p:txBody>
      </p:sp>
      <p:sp>
        <p:nvSpPr>
          <p:cNvPr id="3" name="Content Placeholder 2">
            <a:extLst>
              <a:ext uri="{FF2B5EF4-FFF2-40B4-BE49-F238E27FC236}">
                <a16:creationId xmlns:a16="http://schemas.microsoft.com/office/drawing/2014/main" id="{C02BB330-A1C0-4FC9-9092-64078859C4F5}"/>
              </a:ext>
            </a:extLst>
          </p:cNvPr>
          <p:cNvSpPr>
            <a:spLocks noGrp="1"/>
          </p:cNvSpPr>
          <p:nvPr>
            <p:ph idx="1"/>
          </p:nvPr>
        </p:nvSpPr>
        <p:spPr/>
        <p:txBody>
          <a:bodyPr/>
          <a:lstStyle/>
          <a:p>
            <a:r>
              <a:rPr lang="en-IN" dirty="0"/>
              <a:t>Introduction</a:t>
            </a:r>
          </a:p>
          <a:p>
            <a:r>
              <a:rPr lang="en-IN" dirty="0"/>
              <a:t>System Overview</a:t>
            </a:r>
          </a:p>
          <a:p>
            <a:r>
              <a:rPr lang="en-IN" dirty="0"/>
              <a:t>Number plate detection</a:t>
            </a:r>
          </a:p>
          <a:p>
            <a:r>
              <a:rPr lang="en-IN" dirty="0"/>
              <a:t>Detecting fire due to accidents/forest fire</a:t>
            </a:r>
          </a:p>
          <a:p>
            <a:r>
              <a:rPr lang="en-IN" dirty="0"/>
              <a:t>Detecting signboards</a:t>
            </a:r>
          </a:p>
          <a:p>
            <a:r>
              <a:rPr lang="en-IN" dirty="0"/>
              <a:t>Results</a:t>
            </a:r>
          </a:p>
          <a:p>
            <a:r>
              <a:rPr lang="en-IN" dirty="0"/>
              <a:t>Future Work and conclusion</a:t>
            </a:r>
          </a:p>
          <a:p>
            <a:pPr marL="0" indent="0">
              <a:buNone/>
            </a:pPr>
            <a:endParaRPr lang="en-IN" dirty="0"/>
          </a:p>
        </p:txBody>
      </p:sp>
    </p:spTree>
    <p:extLst>
      <p:ext uri="{BB962C8B-B14F-4D97-AF65-F5344CB8AC3E}">
        <p14:creationId xmlns:p14="http://schemas.microsoft.com/office/powerpoint/2010/main" val="223161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DB58-06F5-4F3A-8AA3-101239335A40}"/>
              </a:ext>
            </a:extLst>
          </p:cNvPr>
          <p:cNvSpPr>
            <a:spLocks noGrp="1"/>
          </p:cNvSpPr>
          <p:nvPr>
            <p:ph type="title"/>
          </p:nvPr>
        </p:nvSpPr>
        <p:spPr/>
        <p:txBody>
          <a:bodyPr/>
          <a:lstStyle/>
          <a:p>
            <a:pPr algn="ctr"/>
            <a:r>
              <a:rPr lang="en-IN" b="1" dirty="0">
                <a:solidFill>
                  <a:schemeClr val="accent1"/>
                </a:solidFill>
              </a:rPr>
              <a:t>Introduction</a:t>
            </a:r>
          </a:p>
        </p:txBody>
      </p:sp>
      <p:sp>
        <p:nvSpPr>
          <p:cNvPr id="3" name="Content Placeholder 2">
            <a:extLst>
              <a:ext uri="{FF2B5EF4-FFF2-40B4-BE49-F238E27FC236}">
                <a16:creationId xmlns:a16="http://schemas.microsoft.com/office/drawing/2014/main" id="{CF21960D-6CF0-45F3-BD48-407FC3BF5FEA}"/>
              </a:ext>
            </a:extLst>
          </p:cNvPr>
          <p:cNvSpPr>
            <a:spLocks noGrp="1"/>
          </p:cNvSpPr>
          <p:nvPr>
            <p:ph idx="1"/>
          </p:nvPr>
        </p:nvSpPr>
        <p:spPr/>
        <p:txBody>
          <a:bodyPr/>
          <a:lstStyle/>
          <a:p>
            <a:r>
              <a:rPr lang="en-IN" dirty="0"/>
              <a:t>Today’s navigation systems are capable of suggesting routes to optimize time taken, distance covered and traffic conditions.</a:t>
            </a:r>
          </a:p>
          <a:p>
            <a:r>
              <a:rPr lang="en-IN" dirty="0"/>
              <a:t>Our system aims to notify users about hazard signs, hit-and-run accident situations, roadblocks due to natural disasters and ongoing constructions.</a:t>
            </a:r>
          </a:p>
          <a:p>
            <a:r>
              <a:rPr lang="en-IN" dirty="0"/>
              <a:t>We utilize the video stream captured by the cameras placed on the front of the vehicle and process them on MATLAB using the Computer Vision System Toolbox, Image Acquisition Toolbox and Image Processing Toolbox.</a:t>
            </a:r>
          </a:p>
        </p:txBody>
      </p:sp>
    </p:spTree>
    <p:extLst>
      <p:ext uri="{BB962C8B-B14F-4D97-AF65-F5344CB8AC3E}">
        <p14:creationId xmlns:p14="http://schemas.microsoft.com/office/powerpoint/2010/main" val="118169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94BB-95E8-4038-A104-C088597C0597}"/>
              </a:ext>
            </a:extLst>
          </p:cNvPr>
          <p:cNvSpPr>
            <a:spLocks noGrp="1"/>
          </p:cNvSpPr>
          <p:nvPr>
            <p:ph type="title"/>
          </p:nvPr>
        </p:nvSpPr>
        <p:spPr/>
        <p:txBody>
          <a:bodyPr/>
          <a:lstStyle/>
          <a:p>
            <a:pPr algn="ctr"/>
            <a:r>
              <a:rPr lang="en-IN" b="1" dirty="0">
                <a:solidFill>
                  <a:schemeClr val="accent1"/>
                </a:solidFill>
              </a:rPr>
              <a:t>System Overview</a:t>
            </a:r>
          </a:p>
        </p:txBody>
      </p:sp>
      <p:pic>
        <p:nvPicPr>
          <p:cNvPr id="10" name="Content Placeholder 9">
            <a:extLst>
              <a:ext uri="{FF2B5EF4-FFF2-40B4-BE49-F238E27FC236}">
                <a16:creationId xmlns:a16="http://schemas.microsoft.com/office/drawing/2014/main" id="{717983BD-E5C5-4202-B729-9A8746A0F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516" y="1631696"/>
            <a:ext cx="5055368" cy="4962440"/>
          </a:xfrm>
        </p:spPr>
      </p:pic>
      <p:sp>
        <p:nvSpPr>
          <p:cNvPr id="11" name="TextBox 10">
            <a:extLst>
              <a:ext uri="{FF2B5EF4-FFF2-40B4-BE49-F238E27FC236}">
                <a16:creationId xmlns:a16="http://schemas.microsoft.com/office/drawing/2014/main" id="{3A874FE6-AB92-4AD6-B2F2-A8E551774394}"/>
              </a:ext>
            </a:extLst>
          </p:cNvPr>
          <p:cNvSpPr txBox="1"/>
          <p:nvPr/>
        </p:nvSpPr>
        <p:spPr>
          <a:xfrm>
            <a:off x="7583621" y="1808480"/>
            <a:ext cx="3241040" cy="1477328"/>
          </a:xfrm>
          <a:prstGeom prst="rect">
            <a:avLst/>
          </a:prstGeom>
          <a:noFill/>
        </p:spPr>
        <p:txBody>
          <a:bodyPr wrap="square" rtlCol="0">
            <a:spAutoFit/>
          </a:bodyPr>
          <a:lstStyle/>
          <a:p>
            <a:r>
              <a:rPr lang="en-IN" dirty="0"/>
              <a:t>Set up database containing images of road signs, hit and run scenario, accident and construction zones.</a:t>
            </a:r>
          </a:p>
          <a:p>
            <a:endParaRPr lang="en-IN" dirty="0"/>
          </a:p>
        </p:txBody>
      </p:sp>
      <p:sp>
        <p:nvSpPr>
          <p:cNvPr id="12" name="TextBox 11">
            <a:extLst>
              <a:ext uri="{FF2B5EF4-FFF2-40B4-BE49-F238E27FC236}">
                <a16:creationId xmlns:a16="http://schemas.microsoft.com/office/drawing/2014/main" id="{6F87F63D-641F-4C97-8C98-3F9B1D02D726}"/>
              </a:ext>
            </a:extLst>
          </p:cNvPr>
          <p:cNvSpPr txBox="1"/>
          <p:nvPr/>
        </p:nvSpPr>
        <p:spPr>
          <a:xfrm>
            <a:off x="7613447" y="3129280"/>
            <a:ext cx="3408680" cy="1477328"/>
          </a:xfrm>
          <a:prstGeom prst="rect">
            <a:avLst/>
          </a:prstGeom>
          <a:noFill/>
        </p:spPr>
        <p:txBody>
          <a:bodyPr wrap="square" rtlCol="0">
            <a:spAutoFit/>
          </a:bodyPr>
          <a:lstStyle/>
          <a:p>
            <a:r>
              <a:rPr lang="en-IN" dirty="0"/>
              <a:t>The stream collected by the camera is processed in MATLAB, frames are extracted from the incoming video and compared with the images in the database</a:t>
            </a:r>
          </a:p>
        </p:txBody>
      </p:sp>
      <p:sp>
        <p:nvSpPr>
          <p:cNvPr id="13" name="TextBox 12">
            <a:extLst>
              <a:ext uri="{FF2B5EF4-FFF2-40B4-BE49-F238E27FC236}">
                <a16:creationId xmlns:a16="http://schemas.microsoft.com/office/drawing/2014/main" id="{3F32ABA6-02E2-4CA7-BD06-9FF6C8974DE9}"/>
              </a:ext>
            </a:extLst>
          </p:cNvPr>
          <p:cNvSpPr txBox="1"/>
          <p:nvPr/>
        </p:nvSpPr>
        <p:spPr>
          <a:xfrm>
            <a:off x="7635732" y="5222896"/>
            <a:ext cx="3149600" cy="923330"/>
          </a:xfrm>
          <a:prstGeom prst="rect">
            <a:avLst/>
          </a:prstGeom>
          <a:noFill/>
        </p:spPr>
        <p:txBody>
          <a:bodyPr wrap="square" rtlCol="0">
            <a:spAutoFit/>
          </a:bodyPr>
          <a:lstStyle/>
          <a:p>
            <a:r>
              <a:rPr lang="en-IN" dirty="0"/>
              <a:t>Alert driver with location coordinates recorded when any such situation arises</a:t>
            </a:r>
          </a:p>
        </p:txBody>
      </p:sp>
    </p:spTree>
    <p:extLst>
      <p:ext uri="{BB962C8B-B14F-4D97-AF65-F5344CB8AC3E}">
        <p14:creationId xmlns:p14="http://schemas.microsoft.com/office/powerpoint/2010/main" val="566771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DB58-06F5-4F3A-8AA3-101239335A40}"/>
              </a:ext>
            </a:extLst>
          </p:cNvPr>
          <p:cNvSpPr>
            <a:spLocks noGrp="1"/>
          </p:cNvSpPr>
          <p:nvPr>
            <p:ph type="title"/>
          </p:nvPr>
        </p:nvSpPr>
        <p:spPr/>
        <p:txBody>
          <a:bodyPr/>
          <a:lstStyle/>
          <a:p>
            <a:pPr algn="ctr"/>
            <a:r>
              <a:rPr lang="en-IN" b="1" dirty="0">
                <a:solidFill>
                  <a:schemeClr val="accent1"/>
                </a:solidFill>
              </a:rPr>
              <a:t>Number plate detection</a:t>
            </a:r>
          </a:p>
        </p:txBody>
      </p:sp>
      <p:sp>
        <p:nvSpPr>
          <p:cNvPr id="3" name="Content Placeholder 2">
            <a:extLst>
              <a:ext uri="{FF2B5EF4-FFF2-40B4-BE49-F238E27FC236}">
                <a16:creationId xmlns:a16="http://schemas.microsoft.com/office/drawing/2014/main" id="{CF21960D-6CF0-45F3-BD48-407FC3BF5FEA}"/>
              </a:ext>
            </a:extLst>
          </p:cNvPr>
          <p:cNvSpPr>
            <a:spLocks noGrp="1"/>
          </p:cNvSpPr>
          <p:nvPr>
            <p:ph idx="1"/>
          </p:nvPr>
        </p:nvSpPr>
        <p:spPr>
          <a:xfrm>
            <a:off x="747252" y="1690688"/>
            <a:ext cx="10606548" cy="4486275"/>
          </a:xfrm>
        </p:spPr>
        <p:txBody>
          <a:bodyPr>
            <a:normAutofit fontScale="92500" lnSpcReduction="10000"/>
          </a:bodyPr>
          <a:lstStyle/>
          <a:p>
            <a:r>
              <a:rPr lang="en-IN" dirty="0"/>
              <a:t>The system toolbox provides several algorithms and techniques to detect objects, including pre-trained detection models, as well as functions and an app to train object detectors.</a:t>
            </a:r>
          </a:p>
          <a:p>
            <a:r>
              <a:rPr lang="en-IN" dirty="0"/>
              <a:t>In case of a hit and run situation, the camera records the event and the number plate of the vehicles involved will be extracted and this information can be used for further investigation and assistance.</a:t>
            </a:r>
          </a:p>
          <a:p>
            <a:r>
              <a:rPr lang="en-IN" dirty="0"/>
              <a:t>The algorithm has used horizontal and vertical histogram, which represents the column-wise and row-wise histogram respectively. These histograms represent the sum of differences of gray values between neighbouring pixels of an image, column-wise and row-wise.</a:t>
            </a:r>
          </a:p>
          <a:p>
            <a:r>
              <a:rPr lang="en-IN" dirty="0"/>
              <a:t>We can make use of a feature called Optical Character Recognition (OCR) for extracting number plate from the image and convert it into text format</a:t>
            </a:r>
          </a:p>
        </p:txBody>
      </p:sp>
    </p:spTree>
    <p:extLst>
      <p:ext uri="{BB962C8B-B14F-4D97-AF65-F5344CB8AC3E}">
        <p14:creationId xmlns:p14="http://schemas.microsoft.com/office/powerpoint/2010/main" val="45431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DB58-06F5-4F3A-8AA3-101239335A40}"/>
              </a:ext>
            </a:extLst>
          </p:cNvPr>
          <p:cNvSpPr>
            <a:spLocks noGrp="1"/>
          </p:cNvSpPr>
          <p:nvPr>
            <p:ph type="title"/>
          </p:nvPr>
        </p:nvSpPr>
        <p:spPr/>
        <p:txBody>
          <a:bodyPr/>
          <a:lstStyle/>
          <a:p>
            <a:pPr algn="ctr"/>
            <a:r>
              <a:rPr lang="en-IN" b="1" dirty="0">
                <a:solidFill>
                  <a:schemeClr val="accent1"/>
                </a:solidFill>
              </a:rPr>
              <a:t>Detecting fire due to accidents/forest fire</a:t>
            </a:r>
          </a:p>
        </p:txBody>
      </p:sp>
      <p:sp>
        <p:nvSpPr>
          <p:cNvPr id="3" name="Content Placeholder 2">
            <a:extLst>
              <a:ext uri="{FF2B5EF4-FFF2-40B4-BE49-F238E27FC236}">
                <a16:creationId xmlns:a16="http://schemas.microsoft.com/office/drawing/2014/main" id="{CF21960D-6CF0-45F3-BD48-407FC3BF5FEA}"/>
              </a:ext>
            </a:extLst>
          </p:cNvPr>
          <p:cNvSpPr>
            <a:spLocks noGrp="1"/>
          </p:cNvSpPr>
          <p:nvPr>
            <p:ph idx="1"/>
          </p:nvPr>
        </p:nvSpPr>
        <p:spPr>
          <a:xfrm>
            <a:off x="766916" y="1553497"/>
            <a:ext cx="10586884" cy="4623466"/>
          </a:xfrm>
        </p:spPr>
        <p:txBody>
          <a:bodyPr>
            <a:normAutofit fontScale="92500" lnSpcReduction="10000"/>
          </a:bodyPr>
          <a:lstStyle/>
          <a:p>
            <a:r>
              <a:rPr lang="en-US" dirty="0"/>
              <a:t>Rule based color model approach has been followed due to its simplicity and effectiveness. RGB and </a:t>
            </a:r>
            <a:r>
              <a:rPr lang="en-IN" dirty="0" err="1"/>
              <a:t>YCbCr</a:t>
            </a:r>
            <a:r>
              <a:rPr lang="en-IN" dirty="0"/>
              <a:t> color space are chosen as the relation between pixel is more compared to other color models.</a:t>
            </a:r>
          </a:p>
          <a:p>
            <a:r>
              <a:rPr lang="en-IN" dirty="0"/>
              <a:t> </a:t>
            </a:r>
            <a:r>
              <a:rPr lang="en-US" dirty="0"/>
              <a:t>For the fire pixel the </a:t>
            </a:r>
            <a:r>
              <a:rPr lang="en-US" dirty="0" err="1"/>
              <a:t>Cb</a:t>
            </a:r>
            <a:r>
              <a:rPr lang="en-US" dirty="0"/>
              <a:t> component is predominantly “black” (lower intensity) while the Cr component, on the other hand, is predominantly “white” (higher intensity).</a:t>
            </a:r>
          </a:p>
          <a:p>
            <a:r>
              <a:rPr lang="en-IN" dirty="0"/>
              <a:t>We can expect that in the fire region of the digital fire image, the value of red channel(R) is greater than the value of green channel (G). Separating the R component, G component and B component in the real fire image, R component can be detected and then the mean values are calculated for the segmented fire region of the original images.</a:t>
            </a:r>
          </a:p>
          <a:p>
            <a:r>
              <a:rPr lang="en-IN" dirty="0"/>
              <a:t>Segmentation is done for the fire flame region and also the fire centre region.</a:t>
            </a:r>
          </a:p>
        </p:txBody>
      </p:sp>
    </p:spTree>
    <p:extLst>
      <p:ext uri="{BB962C8B-B14F-4D97-AF65-F5344CB8AC3E}">
        <p14:creationId xmlns:p14="http://schemas.microsoft.com/office/powerpoint/2010/main" val="705374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DB58-06F5-4F3A-8AA3-101239335A40}"/>
              </a:ext>
            </a:extLst>
          </p:cNvPr>
          <p:cNvSpPr>
            <a:spLocks noGrp="1"/>
          </p:cNvSpPr>
          <p:nvPr>
            <p:ph type="title"/>
          </p:nvPr>
        </p:nvSpPr>
        <p:spPr/>
        <p:txBody>
          <a:bodyPr/>
          <a:lstStyle/>
          <a:p>
            <a:pPr algn="ctr"/>
            <a:r>
              <a:rPr lang="en-IN" b="1" dirty="0">
                <a:solidFill>
                  <a:schemeClr val="accent1"/>
                </a:solidFill>
              </a:rPr>
              <a:t>Detecting Sign Boards</a:t>
            </a:r>
          </a:p>
        </p:txBody>
      </p:sp>
      <p:sp>
        <p:nvSpPr>
          <p:cNvPr id="3" name="Content Placeholder 2">
            <a:extLst>
              <a:ext uri="{FF2B5EF4-FFF2-40B4-BE49-F238E27FC236}">
                <a16:creationId xmlns:a16="http://schemas.microsoft.com/office/drawing/2014/main" id="{CF21960D-6CF0-45F3-BD48-407FC3BF5FEA}"/>
              </a:ext>
            </a:extLst>
          </p:cNvPr>
          <p:cNvSpPr>
            <a:spLocks noGrp="1"/>
          </p:cNvSpPr>
          <p:nvPr>
            <p:ph idx="1"/>
          </p:nvPr>
        </p:nvSpPr>
        <p:spPr>
          <a:xfrm>
            <a:off x="766916" y="1553497"/>
            <a:ext cx="10586884" cy="4623466"/>
          </a:xfrm>
        </p:spPr>
        <p:txBody>
          <a:bodyPr>
            <a:normAutofit/>
          </a:bodyPr>
          <a:lstStyle/>
          <a:p>
            <a:r>
              <a:rPr lang="en-IN" dirty="0"/>
              <a:t>We have attempted detection of STOP, YIELD and DO NOT ENTER sign boards.</a:t>
            </a:r>
          </a:p>
          <a:p>
            <a:r>
              <a:rPr lang="en-IN" dirty="0"/>
              <a:t>Each video frame is </a:t>
            </a:r>
            <a:r>
              <a:rPr lang="en-IN" dirty="0" err="1"/>
              <a:t>analyzed</a:t>
            </a:r>
            <a:r>
              <a:rPr lang="en-IN" dirty="0"/>
              <a:t> in the </a:t>
            </a:r>
            <a:r>
              <a:rPr lang="en-IN" dirty="0" err="1"/>
              <a:t>YCbCr</a:t>
            </a:r>
            <a:r>
              <a:rPr lang="en-IN" dirty="0"/>
              <a:t> </a:t>
            </a:r>
            <a:r>
              <a:rPr lang="en-IN" dirty="0" err="1"/>
              <a:t>color</a:t>
            </a:r>
            <a:r>
              <a:rPr lang="en-IN" dirty="0"/>
              <a:t> space. It extracts the portions of the video frame that contain blobs of red pixels by thresholding and performing morphological operations on the Cr channel. The Blob Analysis block finds the pixels and bounding box for each blob.</a:t>
            </a:r>
          </a:p>
          <a:p>
            <a:r>
              <a:rPr lang="en-IN" dirty="0"/>
              <a:t>If a potential sign is detected in 4 contiguous video frames, it compares it to the traffic warning sign recognition templates. When a sign has been recognized, a Insert Text block is used to write the name of the sign on the video stream. </a:t>
            </a:r>
          </a:p>
          <a:p>
            <a:endParaRPr lang="en-IN" dirty="0"/>
          </a:p>
        </p:txBody>
      </p:sp>
    </p:spTree>
    <p:extLst>
      <p:ext uri="{BB962C8B-B14F-4D97-AF65-F5344CB8AC3E}">
        <p14:creationId xmlns:p14="http://schemas.microsoft.com/office/powerpoint/2010/main" val="334108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DB58-06F5-4F3A-8AA3-101239335A40}"/>
              </a:ext>
            </a:extLst>
          </p:cNvPr>
          <p:cNvSpPr>
            <a:spLocks noGrp="1"/>
          </p:cNvSpPr>
          <p:nvPr>
            <p:ph type="title"/>
          </p:nvPr>
        </p:nvSpPr>
        <p:spPr/>
        <p:txBody>
          <a:bodyPr/>
          <a:lstStyle/>
          <a:p>
            <a:pPr algn="ctr"/>
            <a:r>
              <a:rPr lang="en-IN" b="1" dirty="0">
                <a:solidFill>
                  <a:schemeClr val="accent1"/>
                </a:solidFill>
              </a:rPr>
              <a:t>Location Detection</a:t>
            </a:r>
          </a:p>
        </p:txBody>
      </p:sp>
      <p:sp>
        <p:nvSpPr>
          <p:cNvPr id="3" name="Content Placeholder 2">
            <a:extLst>
              <a:ext uri="{FF2B5EF4-FFF2-40B4-BE49-F238E27FC236}">
                <a16:creationId xmlns:a16="http://schemas.microsoft.com/office/drawing/2014/main" id="{CF21960D-6CF0-45F3-BD48-407FC3BF5FEA}"/>
              </a:ext>
            </a:extLst>
          </p:cNvPr>
          <p:cNvSpPr>
            <a:spLocks noGrp="1"/>
          </p:cNvSpPr>
          <p:nvPr>
            <p:ph idx="1"/>
          </p:nvPr>
        </p:nvSpPr>
        <p:spPr>
          <a:xfrm>
            <a:off x="766916" y="1553497"/>
            <a:ext cx="10586884" cy="4623466"/>
          </a:xfrm>
        </p:spPr>
        <p:txBody>
          <a:bodyPr>
            <a:normAutofit/>
          </a:bodyPr>
          <a:lstStyle/>
          <a:p>
            <a:r>
              <a:rPr lang="en-IN" dirty="0"/>
              <a:t>Location detection system is implemented for whenever any of the above mentioned scenarios are encountered.</a:t>
            </a:r>
          </a:p>
          <a:p>
            <a:r>
              <a:rPr lang="en-IN" dirty="0"/>
              <a:t> For this purpose, we make use of MATLAB mobile application. This feature enables us to acquire sensor data from iOS/Android device which includes position information like longitude, latitude, altitude and speed.</a:t>
            </a:r>
          </a:p>
          <a:p>
            <a:r>
              <a:rPr lang="en-IN" dirty="0"/>
              <a:t> This data is sent to MATLAB session and can be used for further analysis and visualization. The data can be combined into a </a:t>
            </a:r>
            <a:r>
              <a:rPr lang="en-IN" dirty="0" err="1"/>
              <a:t>webmap</a:t>
            </a:r>
            <a:r>
              <a:rPr lang="en-IN" dirty="0"/>
              <a:t> display</a:t>
            </a:r>
          </a:p>
          <a:p>
            <a:r>
              <a:rPr lang="en-IN" dirty="0"/>
              <a:t>The map displaying the location of the event opens in a browser.</a:t>
            </a:r>
          </a:p>
        </p:txBody>
      </p:sp>
    </p:spTree>
    <p:extLst>
      <p:ext uri="{BB962C8B-B14F-4D97-AF65-F5344CB8AC3E}">
        <p14:creationId xmlns:p14="http://schemas.microsoft.com/office/powerpoint/2010/main" val="294478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025C4-F7F3-43FD-B6D3-595CC1428AFA}"/>
              </a:ext>
            </a:extLst>
          </p:cNvPr>
          <p:cNvSpPr>
            <a:spLocks noGrp="1"/>
          </p:cNvSpPr>
          <p:nvPr>
            <p:ph type="title"/>
          </p:nvPr>
        </p:nvSpPr>
        <p:spPr>
          <a:xfrm>
            <a:off x="2846109" y="335214"/>
            <a:ext cx="5829637" cy="792036"/>
          </a:xfrm>
        </p:spPr>
        <p:txBody>
          <a:bodyPr/>
          <a:lstStyle/>
          <a:p>
            <a:pPr algn="ctr"/>
            <a:r>
              <a:rPr lang="en-IN" b="1" dirty="0">
                <a:solidFill>
                  <a:schemeClr val="accent1"/>
                </a:solidFill>
              </a:rPr>
              <a:t>Results : Fire Detection</a:t>
            </a:r>
          </a:p>
        </p:txBody>
      </p:sp>
      <p:sp>
        <p:nvSpPr>
          <p:cNvPr id="3" name="Content Placeholder 2">
            <a:extLst>
              <a:ext uri="{FF2B5EF4-FFF2-40B4-BE49-F238E27FC236}">
                <a16:creationId xmlns:a16="http://schemas.microsoft.com/office/drawing/2014/main" id="{23035974-BEB0-4F54-9316-576019646B62}"/>
              </a:ext>
            </a:extLst>
          </p:cNvPr>
          <p:cNvSpPr>
            <a:spLocks noGrp="1"/>
          </p:cNvSpPr>
          <p:nvPr>
            <p:ph idx="1"/>
          </p:nvPr>
        </p:nvSpPr>
        <p:spPr>
          <a:xfrm>
            <a:off x="838200" y="1251093"/>
            <a:ext cx="10515600" cy="4351338"/>
          </a:xfrm>
        </p:spPr>
        <p:txBody>
          <a:bodyPr>
            <a:normAutofit/>
          </a:bodyPr>
          <a:lstStyle/>
          <a:p>
            <a:r>
              <a:rPr lang="en-IN" sz="1800" dirty="0"/>
              <a:t>For fire detection, we made use of an online video. </a:t>
            </a:r>
          </a:p>
          <a:p>
            <a:r>
              <a:rPr lang="en-IN" sz="1800" dirty="0"/>
              <a:t>For displaying the results, we developed a GUI which indicates the entire process of detection and identification. The videos are processed and results containing the information is displayed.</a:t>
            </a:r>
          </a:p>
          <a:p>
            <a:r>
              <a:rPr lang="en-IN" sz="1800" dirty="0"/>
              <a:t>We tested our system by using 10 videos, out of which fire was successfully detected for 9 of them. This gives us an accuracy of 90%.  If the model achieves to detect at least 10 pixels of a fire region in a given image, then it is assumed as a correct detection.  Whenever fire is detected, our system locates the coordinates and displays it on a map.</a:t>
            </a:r>
          </a:p>
          <a:p>
            <a:pPr marL="0" indent="0">
              <a:buNone/>
            </a:pPr>
            <a:endParaRPr lang="en-IN" sz="1600" dirty="0"/>
          </a:p>
        </p:txBody>
      </p:sp>
      <p:pic>
        <p:nvPicPr>
          <p:cNvPr id="5" name="Picture 4">
            <a:extLst>
              <a:ext uri="{FF2B5EF4-FFF2-40B4-BE49-F238E27FC236}">
                <a16:creationId xmlns:a16="http://schemas.microsoft.com/office/drawing/2014/main" id="{D7D0035B-6417-481E-B84A-C6A9B5ECF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207" y="3768009"/>
            <a:ext cx="3185712" cy="2747827"/>
          </a:xfrm>
          <a:prstGeom prst="rect">
            <a:avLst/>
          </a:prstGeom>
        </p:spPr>
      </p:pic>
      <p:pic>
        <p:nvPicPr>
          <p:cNvPr id="7" name="Picture 6">
            <a:extLst>
              <a:ext uri="{FF2B5EF4-FFF2-40B4-BE49-F238E27FC236}">
                <a16:creationId xmlns:a16="http://schemas.microsoft.com/office/drawing/2014/main" id="{7338DD48-320B-4F5E-A938-E5BB47D8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97" y="3768010"/>
            <a:ext cx="2948655" cy="2514688"/>
          </a:xfrm>
          <a:prstGeom prst="rect">
            <a:avLst/>
          </a:prstGeom>
        </p:spPr>
      </p:pic>
      <p:pic>
        <p:nvPicPr>
          <p:cNvPr id="9" name="Picture 8">
            <a:extLst>
              <a:ext uri="{FF2B5EF4-FFF2-40B4-BE49-F238E27FC236}">
                <a16:creationId xmlns:a16="http://schemas.microsoft.com/office/drawing/2014/main" id="{706EB11C-FFCF-44D4-B642-D20197DB8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1020" y="3768009"/>
            <a:ext cx="4304283" cy="2750301"/>
          </a:xfrm>
          <a:prstGeom prst="rect">
            <a:avLst/>
          </a:prstGeom>
        </p:spPr>
      </p:pic>
    </p:spTree>
    <p:extLst>
      <p:ext uri="{BB962C8B-B14F-4D97-AF65-F5344CB8AC3E}">
        <p14:creationId xmlns:p14="http://schemas.microsoft.com/office/powerpoint/2010/main" val="2015424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TotalTime>
  <Words>1068</Words>
  <Application>Microsoft Office PowerPoint</Application>
  <PresentationFormat>Widescreen</PresentationFormat>
  <Paragraphs>52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NewGen Navigation : Alerting System using Vehicle to Vehicle Communication</vt:lpstr>
      <vt:lpstr>Contents</vt:lpstr>
      <vt:lpstr>Introduction</vt:lpstr>
      <vt:lpstr>System Overview</vt:lpstr>
      <vt:lpstr>Number plate detection</vt:lpstr>
      <vt:lpstr>Detecting fire due to accidents/forest fire</vt:lpstr>
      <vt:lpstr>Detecting Sign Boards</vt:lpstr>
      <vt:lpstr>Location Detection</vt:lpstr>
      <vt:lpstr>Results : Fire Detection</vt:lpstr>
      <vt:lpstr>Results: Signboard Detection</vt:lpstr>
      <vt:lpstr>Results: Number plate detection</vt:lpstr>
      <vt:lpstr>Future work and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NewGen Navigation : Alerting System using Vehicle to Vehicle Communication</dc:title>
  <dc:creator>Sramana Dan</dc:creator>
  <cp:lastModifiedBy>Sramana Dan</cp:lastModifiedBy>
  <cp:revision>30</cp:revision>
  <dcterms:created xsi:type="dcterms:W3CDTF">2017-12-17T16:43:40Z</dcterms:created>
  <dcterms:modified xsi:type="dcterms:W3CDTF">2017-12-18T18:39:07Z</dcterms:modified>
</cp:coreProperties>
</file>